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8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CE2C"/>
    <a:srgbClr val="E898CB"/>
    <a:srgbClr val="F4D0E7"/>
    <a:srgbClr val="FFFF00"/>
    <a:srgbClr val="AC6B2A"/>
    <a:srgbClr val="CC3300"/>
    <a:srgbClr val="FFCC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1577" autoAdjust="0"/>
  </p:normalViewPr>
  <p:slideViewPr>
    <p:cSldViewPr snapToGrid="0">
      <p:cViewPr>
        <p:scale>
          <a:sx n="100" d="100"/>
          <a:sy n="100" d="100"/>
        </p:scale>
        <p:origin x="8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400" cy="496888"/>
          </a:xfrm>
          <a:prstGeom prst="rect">
            <a:avLst/>
          </a:prstGeom>
        </p:spPr>
        <p:txBody>
          <a:bodyPr vert="horz" lIns="91386" tIns="45690" rIns="91386" bIns="456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386" tIns="45690" rIns="91386" bIns="45690" rtlCol="0"/>
          <a:lstStyle>
            <a:lvl1pPr algn="r">
              <a:defRPr sz="1200"/>
            </a:lvl1pPr>
          </a:lstStyle>
          <a:p>
            <a:fld id="{A10B5F71-1BBB-420A-8B98-823393A536D6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6" tIns="45690" rIns="91386" bIns="456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6" y="4776794"/>
            <a:ext cx="5438775" cy="3908425"/>
          </a:xfrm>
          <a:prstGeom prst="rect">
            <a:avLst/>
          </a:prstGeom>
        </p:spPr>
        <p:txBody>
          <a:bodyPr vert="horz" lIns="91386" tIns="45690" rIns="91386" bIns="456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400" cy="496888"/>
          </a:xfrm>
          <a:prstGeom prst="rect">
            <a:avLst/>
          </a:prstGeom>
        </p:spPr>
        <p:txBody>
          <a:bodyPr vert="horz" lIns="91386" tIns="45690" rIns="91386" bIns="456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386" tIns="45690" rIns="91386" bIns="45690" rtlCol="0" anchor="b"/>
          <a:lstStyle>
            <a:lvl1pPr algn="r">
              <a:defRPr sz="1200"/>
            </a:lvl1pPr>
          </a:lstStyle>
          <a:p>
            <a:fld id="{471CF9CB-ADA8-43F9-B8D0-90242DDF02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820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09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7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28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84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53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15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6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10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4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59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B1B08-781E-403E-BC2B-E9C13839BD1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7A7DE-804E-4A42-A688-14D8F362A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42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package" Target="../embeddings/Microsoft_Excel_Worksheet.xlsx"/><Relationship Id="rId7" Type="http://schemas.openxmlformats.org/officeDocument/2006/relationships/image" Target="../media/image5.png"/><Relationship Id="rId12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package" Target="../embeddings/Microsoft_Excel_Worksheet1.xlsx"/><Relationship Id="rId5" Type="http://schemas.openxmlformats.org/officeDocument/2006/relationships/image" Target="../media/image3.gi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WordArt 1">
            <a:extLst>
              <a:ext uri="{FF2B5EF4-FFF2-40B4-BE49-F238E27FC236}">
                <a16:creationId xmlns:a16="http://schemas.microsoft.com/office/drawing/2014/main" id="{A25FEA95-AEC3-41F5-9065-ACE29DE21B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3605" y="281709"/>
            <a:ext cx="4675479" cy="788104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buNone/>
            </a:pPr>
            <a:r>
              <a:rPr lang="ja-JP" altLang="en-US" sz="3600" b="1" i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安管通報 </a:t>
            </a:r>
            <a:r>
              <a:rPr lang="en-US" altLang="ja-JP" sz="3600" b="1" i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2026</a:t>
            </a:r>
            <a:endParaRPr lang="ja-JP" alt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2">
                  <a:lumMod val="60000"/>
                  <a:lumOff val="4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対角する 2 つの角を丸めた四角形 11"/>
          <p:cNvSpPr/>
          <p:nvPr/>
        </p:nvSpPr>
        <p:spPr>
          <a:xfrm>
            <a:off x="379853" y="1304904"/>
            <a:ext cx="3355580" cy="26985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66587" y="1304904"/>
            <a:ext cx="323678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交通事故発生状況（令和８年１月末）</a:t>
            </a:r>
          </a:p>
        </p:txBody>
      </p:sp>
      <p:sp>
        <p:nvSpPr>
          <p:cNvPr id="15" name="対角する 2 つの角を丸めた四角形 14"/>
          <p:cNvSpPr/>
          <p:nvPr/>
        </p:nvSpPr>
        <p:spPr>
          <a:xfrm>
            <a:off x="379852" y="2772228"/>
            <a:ext cx="4812317" cy="297065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01680" y="2808624"/>
            <a:ext cx="467307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安管選任事業所の交通事故発生状況（令和８年１月末）</a:t>
            </a:r>
          </a:p>
        </p:txBody>
      </p:sp>
      <p:pic>
        <p:nvPicPr>
          <p:cNvPr id="79" name="図 7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629" y="319752"/>
            <a:ext cx="716500" cy="732565"/>
          </a:xfrm>
          <a:prstGeom prst="rect">
            <a:avLst/>
          </a:prstGeom>
        </p:spPr>
      </p:pic>
      <p:sp>
        <p:nvSpPr>
          <p:cNvPr id="80" name="正方形/長方形 79"/>
          <p:cNvSpPr/>
          <p:nvPr/>
        </p:nvSpPr>
        <p:spPr>
          <a:xfrm>
            <a:off x="5192169" y="1073303"/>
            <a:ext cx="14414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cap="none" spc="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長野県警察本部</a:t>
            </a:r>
            <a:endParaRPr lang="en-US" altLang="ja-JP" sz="1400" cap="none" spc="0" dirty="0">
              <a:ln w="0"/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400" cap="none" spc="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交通企画課</a:t>
            </a:r>
          </a:p>
        </p:txBody>
      </p:sp>
      <p:sp>
        <p:nvSpPr>
          <p:cNvPr id="81" name="WordArt 3">
            <a:extLst>
              <a:ext uri="{FF2B5EF4-FFF2-40B4-BE49-F238E27FC236}">
                <a16:creationId xmlns:a16="http://schemas.microsoft.com/office/drawing/2014/main" id="{3CC90297-554A-4305-A196-739E971C1B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92169" y="484962"/>
            <a:ext cx="1375690" cy="44219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numCol="1" fromWordArt="1">
            <a:prstTxWarp prst="textArchUp">
              <a:avLst>
                <a:gd name="adj" fmla="val 11395813"/>
              </a:avLst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ts val="2100"/>
              </a:lnSpc>
              <a:buNone/>
            </a:pPr>
            <a:r>
              <a:rPr lang="ja-JP" altLang="en-US" sz="18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ＭＳ Ｐゴシック"/>
                <a:ea typeface="ＭＳ Ｐゴシック"/>
              </a:rPr>
              <a:t> 令和８年２月</a:t>
            </a:r>
          </a:p>
          <a:p>
            <a:pPr algn="ctr" rtl="0">
              <a:lnSpc>
                <a:spcPts val="1900"/>
              </a:lnSpc>
              <a:buNone/>
            </a:pPr>
            <a:endParaRPr lang="ja-JP" altLang="en-US" sz="18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ＭＳ Ｐゴシック"/>
              <a:ea typeface="ＭＳ Ｐゴシック"/>
            </a:endParaRPr>
          </a:p>
        </p:txBody>
      </p:sp>
      <p:graphicFrame>
        <p:nvGraphicFramePr>
          <p:cNvPr id="37" name="オブジェクト 36">
            <a:extLst>
              <a:ext uri="{FF2B5EF4-FFF2-40B4-BE49-F238E27FC236}">
                <a16:creationId xmlns:a16="http://schemas.microsoft.com/office/drawing/2014/main" id="{971EF89B-7273-4EAD-BAEE-AAE14C9CBB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489617"/>
              </p:ext>
            </p:extLst>
          </p:nvPr>
        </p:nvGraphicFramePr>
        <p:xfrm>
          <a:off x="576262" y="3092449"/>
          <a:ext cx="6477749" cy="121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1233150" imgH="1371600" progId="Excel.Sheet.12">
                  <p:embed/>
                </p:oleObj>
              </mc:Choice>
              <mc:Fallback>
                <p:oleObj name="Worksheet" r:id="rId3" imgW="11233150" imgH="1371600" progId="Excel.Sheet.12">
                  <p:embed/>
                  <p:pic>
                    <p:nvPicPr>
                      <p:cNvPr id="37" name="オブジェクト 36">
                        <a:extLst>
                          <a:ext uri="{FF2B5EF4-FFF2-40B4-BE49-F238E27FC236}">
                            <a16:creationId xmlns:a16="http://schemas.microsoft.com/office/drawing/2014/main" id="{EE295E25-B195-4E7F-8C68-E850DBEAD8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6262" y="3092449"/>
                        <a:ext cx="6477749" cy="1212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フレーム 37">
            <a:extLst>
              <a:ext uri="{FF2B5EF4-FFF2-40B4-BE49-F238E27FC236}">
                <a16:creationId xmlns:a16="http://schemas.microsoft.com/office/drawing/2014/main" id="{2F5EFB60-BA26-46E6-96CC-437A0E390017}"/>
              </a:ext>
            </a:extLst>
          </p:cNvPr>
          <p:cNvSpPr/>
          <p:nvPr/>
        </p:nvSpPr>
        <p:spPr>
          <a:xfrm>
            <a:off x="13782" y="8199337"/>
            <a:ext cx="6832381" cy="1706663"/>
          </a:xfrm>
          <a:prstGeom prst="frame">
            <a:avLst>
              <a:gd name="adj1" fmla="val 6310"/>
            </a:avLst>
          </a:prstGeom>
          <a:solidFill>
            <a:schemeClr val="bg1">
              <a:lumMod val="75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951763B-AA14-4C2B-BF70-00A4AE0D96F1}"/>
              </a:ext>
            </a:extLst>
          </p:cNvPr>
          <p:cNvSpPr/>
          <p:nvPr/>
        </p:nvSpPr>
        <p:spPr>
          <a:xfrm>
            <a:off x="13782" y="8307798"/>
            <a:ext cx="13388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b="1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ＴＯＰＩＣ</a:t>
            </a:r>
            <a:endParaRPr lang="ja-JP" altLang="en-US" sz="1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7315F559-5346-431B-A7D1-A715B11CFDAA}"/>
              </a:ext>
            </a:extLst>
          </p:cNvPr>
          <p:cNvSpPr/>
          <p:nvPr/>
        </p:nvSpPr>
        <p:spPr>
          <a:xfrm>
            <a:off x="1352610" y="8396329"/>
            <a:ext cx="4146584" cy="375815"/>
          </a:xfrm>
          <a:prstGeom prst="roundRect">
            <a:avLst>
              <a:gd name="adj" fmla="val 259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82">
            <a:extLst>
              <a:ext uri="{FF2B5EF4-FFF2-40B4-BE49-F238E27FC236}">
                <a16:creationId xmlns:a16="http://schemas.microsoft.com/office/drawing/2014/main" id="{E43C2F90-93C6-48ED-A981-3DD14E154D34}"/>
              </a:ext>
            </a:extLst>
          </p:cNvPr>
          <p:cNvSpPr txBox="1"/>
          <p:nvPr/>
        </p:nvSpPr>
        <p:spPr>
          <a:xfrm>
            <a:off x="1256383" y="8541608"/>
            <a:ext cx="4687234" cy="39085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rtl="0"/>
            <a:r>
              <a:rPr lang="ja-JP" altLang="en-US" sz="1800" b="1" dirty="0">
                <a:solidFill>
                  <a:srgbClr val="38CE2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令和８年４月１日から自転車の交通違反に青切符が導入されます！</a:t>
            </a:r>
            <a:endParaRPr lang="en-US" altLang="ja-JP" sz="1800" b="1" dirty="0">
              <a:solidFill>
                <a:srgbClr val="38CE2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EAE09C8-DF16-4DEA-89C5-75968B7B8ADA}"/>
              </a:ext>
            </a:extLst>
          </p:cNvPr>
          <p:cNvSpPr/>
          <p:nvPr/>
        </p:nvSpPr>
        <p:spPr>
          <a:xfrm>
            <a:off x="874482" y="8962570"/>
            <a:ext cx="4878732" cy="10541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県警察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では、自転車を利用する全ての方に、制度の概要と交通ルールを理解していただくため「自転車ルールブック～全年齢編～」を作成しました</a:t>
            </a:r>
            <a:r>
              <a:rPr kumimoji="1" lang="ja-JP" altLang="en-US" sz="1400" b="0" i="0" u="none" strike="noStrike" baseline="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！</a:t>
            </a:r>
            <a:endParaRPr kumimoji="1" lang="en-US" altLang="ja-JP" sz="1400" b="0" i="0" u="none" strike="noStrike" baseline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ＱＲコードを掲載いたしますので、ぜひご一読ください。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500"/>
              </a:lnSpc>
            </a:pP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63DA17AB-3C97-4442-9FD6-959F12287A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66" y="8711170"/>
            <a:ext cx="718014" cy="1093696"/>
          </a:xfrm>
          <a:prstGeom prst="rect">
            <a:avLst/>
          </a:prstGeom>
        </p:spPr>
      </p:pic>
      <p:sp>
        <p:nvSpPr>
          <p:cNvPr id="46" name="テキスト ボックス 82">
            <a:extLst>
              <a:ext uri="{FF2B5EF4-FFF2-40B4-BE49-F238E27FC236}">
                <a16:creationId xmlns:a16="http://schemas.microsoft.com/office/drawing/2014/main" id="{94AE9FF9-9F11-4AA1-9A7E-1C8469697DBF}"/>
              </a:ext>
            </a:extLst>
          </p:cNvPr>
          <p:cNvSpPr txBox="1"/>
          <p:nvPr/>
        </p:nvSpPr>
        <p:spPr>
          <a:xfrm>
            <a:off x="2154783" y="5148067"/>
            <a:ext cx="2905640" cy="40011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</a:t>
            </a:r>
            <a:r>
              <a:rPr lang="ja-JP" altLang="en-US" sz="2000" b="1" i="0" baseline="0" dirty="0">
                <a:solidFill>
                  <a:schemeClr val="dk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飛び出しに注意！</a:t>
            </a:r>
            <a:endParaRPr lang="en-US" altLang="ja-JP" sz="2000" b="1" i="0" baseline="0" dirty="0">
              <a:solidFill>
                <a:schemeClr val="dk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7" name="図 46">
            <a:extLst>
              <a:ext uri="{FF2B5EF4-FFF2-40B4-BE49-F238E27FC236}">
                <a16:creationId xmlns:a16="http://schemas.microsoft.com/office/drawing/2014/main" id="{5B843F50-7D44-4DA8-B86B-BCE56FA82B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481" y="8528375"/>
            <a:ext cx="896109" cy="896109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66F0795D-2F3D-46B3-A433-42B4F7F5A3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7" y="4522366"/>
            <a:ext cx="1457237" cy="855513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8637CC28-0CAE-4CDF-834E-99DE006B38A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728" y="4522366"/>
            <a:ext cx="1457237" cy="855513"/>
          </a:xfrm>
          <a:prstGeom prst="rect">
            <a:avLst/>
          </a:prstGeom>
        </p:spPr>
      </p:pic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30130F61-AFF2-4AB4-9FB9-36E107A6EBB7}"/>
              </a:ext>
            </a:extLst>
          </p:cNvPr>
          <p:cNvSpPr/>
          <p:nvPr/>
        </p:nvSpPr>
        <p:spPr>
          <a:xfrm>
            <a:off x="1031140" y="4582833"/>
            <a:ext cx="4801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>
                  <a:solidFill>
                    <a:schemeClr val="tx1"/>
                  </a:solidFill>
                </a:ln>
                <a:solidFill>
                  <a:srgbClr val="E898C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こどもの交通事故防止</a:t>
            </a:r>
          </a:p>
        </p:txBody>
      </p:sp>
      <p:sp>
        <p:nvSpPr>
          <p:cNvPr id="52" name="テキスト ボックス 82">
            <a:extLst>
              <a:ext uri="{FF2B5EF4-FFF2-40B4-BE49-F238E27FC236}">
                <a16:creationId xmlns:a16="http://schemas.microsoft.com/office/drawing/2014/main" id="{41766D03-6B0F-47D6-8FA9-29D7D6C83EB8}"/>
              </a:ext>
            </a:extLst>
          </p:cNvPr>
          <p:cNvSpPr txBox="1"/>
          <p:nvPr/>
        </p:nvSpPr>
        <p:spPr>
          <a:xfrm>
            <a:off x="2324463" y="5370082"/>
            <a:ext cx="4619036" cy="137929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>
            <a:norm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住宅街などでは、こどもが急に道路に飛び出してくるおそれがありますので、住宅街や通学路、 学校付近では減速し、「こどもが飛び出してくるかもしれない」と予測しながら運転しましょう。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lang="en-US" altLang="ja-JP" sz="1400" b="1" i="0" baseline="0" dirty="0">
              <a:solidFill>
                <a:schemeClr val="dk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82">
            <a:extLst>
              <a:ext uri="{FF2B5EF4-FFF2-40B4-BE49-F238E27FC236}">
                <a16:creationId xmlns:a16="http://schemas.microsoft.com/office/drawing/2014/main" id="{3304D8D2-FE5B-4DD9-952B-A54110BAB2F1}"/>
              </a:ext>
            </a:extLst>
          </p:cNvPr>
          <p:cNvSpPr txBox="1"/>
          <p:nvPr/>
        </p:nvSpPr>
        <p:spPr>
          <a:xfrm>
            <a:off x="2203920" y="6542282"/>
            <a:ext cx="4478862" cy="3693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こどもの特性を理解した安全運転</a:t>
            </a:r>
            <a:r>
              <a:rPr lang="ja-JP" altLang="en-US" sz="1800" b="1" i="0" baseline="0" dirty="0">
                <a:solidFill>
                  <a:schemeClr val="dk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lang="en-US" altLang="ja-JP" sz="1800" b="1" i="0" baseline="0" dirty="0">
              <a:solidFill>
                <a:schemeClr val="dk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4" name="図 53">
            <a:extLst>
              <a:ext uri="{FF2B5EF4-FFF2-40B4-BE49-F238E27FC236}">
                <a16:creationId xmlns:a16="http://schemas.microsoft.com/office/drawing/2014/main" id="{9CAB9B3D-AFFF-4195-8D7E-054F7C058B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6" y="6611542"/>
            <a:ext cx="2197402" cy="1518535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8B90EB40-9BCD-472E-82AC-91A212DFD72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49" y="6911811"/>
            <a:ext cx="648248" cy="574909"/>
          </a:xfrm>
          <a:prstGeom prst="rect">
            <a:avLst/>
          </a:prstGeom>
        </p:spPr>
      </p:pic>
      <p:sp>
        <p:nvSpPr>
          <p:cNvPr id="56" name="テキスト ボックス 82">
            <a:extLst>
              <a:ext uri="{FF2B5EF4-FFF2-40B4-BE49-F238E27FC236}">
                <a16:creationId xmlns:a16="http://schemas.microsoft.com/office/drawing/2014/main" id="{42806EDA-3E60-44F7-930D-AFEEE1A08847}"/>
              </a:ext>
            </a:extLst>
          </p:cNvPr>
          <p:cNvSpPr txBox="1"/>
          <p:nvPr/>
        </p:nvSpPr>
        <p:spPr>
          <a:xfrm>
            <a:off x="2305061" y="6920479"/>
            <a:ext cx="4619036" cy="137929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>
            <a:norm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こどもは、一点に集中してしまう傾向があり、突然、道路反対側にいる友達に向かって走り出したりします。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運転手からはこどもが見えていても、こどもからは車が見えていないことがあるのです。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こどもの近くを通過するときは、減速し、距離をあけるなどして、こどもを交通事故から守りましょう！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lang="en-US" altLang="ja-JP" sz="1400" b="1" i="0" baseline="0" dirty="0">
              <a:solidFill>
                <a:schemeClr val="dk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912086C2-00E3-4B77-999E-F3C25F7EC61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6" y="5154256"/>
            <a:ext cx="2109477" cy="1298179"/>
          </a:xfrm>
          <a:prstGeom prst="rect">
            <a:avLst/>
          </a:prstGeom>
        </p:spPr>
      </p:pic>
      <p:graphicFrame>
        <p:nvGraphicFramePr>
          <p:cNvPr id="59" name="オブジェクト 58">
            <a:extLst>
              <a:ext uri="{FF2B5EF4-FFF2-40B4-BE49-F238E27FC236}">
                <a16:creationId xmlns:a16="http://schemas.microsoft.com/office/drawing/2014/main" id="{E17817B6-199E-4877-B6CE-90E4CA2A0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353874"/>
              </p:ext>
            </p:extLst>
          </p:nvPr>
        </p:nvGraphicFramePr>
        <p:xfrm>
          <a:off x="576264" y="1597025"/>
          <a:ext cx="6100876" cy="106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1" imgW="7708900" imgH="1524000" progId="Excel.Sheet.12">
                  <p:embed/>
                </p:oleObj>
              </mc:Choice>
              <mc:Fallback>
                <p:oleObj name="Worksheet" r:id="rId11" imgW="7708900" imgH="1524000" progId="Excel.Sheet.12">
                  <p:embed/>
                  <p:pic>
                    <p:nvPicPr>
                      <p:cNvPr id="42" name="オブジェクト 41">
                        <a:extLst>
                          <a:ext uri="{FF2B5EF4-FFF2-40B4-BE49-F238E27FC236}">
                            <a16:creationId xmlns:a16="http://schemas.microsoft.com/office/drawing/2014/main" id="{2133CD65-9019-4703-8693-18CE25F266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6264" y="1597025"/>
                        <a:ext cx="6100876" cy="1062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1EA848E-E161-4167-AE06-A8799E92878B}"/>
              </a:ext>
            </a:extLst>
          </p:cNvPr>
          <p:cNvSpPr/>
          <p:nvPr/>
        </p:nvSpPr>
        <p:spPr>
          <a:xfrm>
            <a:off x="5720915" y="9439047"/>
            <a:ext cx="1120942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kumimoji="1"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自転車ルールブックの</a:t>
            </a:r>
            <a:endParaRPr kumimoji="1" lang="en-US" altLang="ja-JP" sz="7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ダウンロードはこちら</a:t>
            </a:r>
            <a:endParaRPr kumimoji="1" lang="en-US" altLang="ja-JP" sz="7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8063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246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ＭＳ Ｐゴシック</vt:lpstr>
      <vt:lpstr>ＭＳ 明朝</vt:lpstr>
      <vt:lpstr>メイリオ</vt:lpstr>
      <vt:lpstr>游ゴシック</vt:lpstr>
      <vt:lpstr>Arial</vt:lpstr>
      <vt:lpstr>Calibri</vt:lpstr>
      <vt:lpstr>Calibri Light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2025-01-15T23:52:42Z</dcterms:created>
  <dcterms:modified xsi:type="dcterms:W3CDTF">2026-02-18T04:30:42Z</dcterms:modified>
</cp:coreProperties>
</file>